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2"/>
    <p:sldMasterId id="2147483687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65" r:id="rId19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94" autoAdjust="0"/>
    <p:restoredTop sz="85011" autoAdjust="0"/>
  </p:normalViewPr>
  <p:slideViewPr>
    <p:cSldViewPr snapToGrid="0">
      <p:cViewPr varScale="1">
        <p:scale>
          <a:sx n="58" d="100"/>
          <a:sy n="58" d="100"/>
        </p:scale>
        <p:origin x="7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17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1720" cy="53071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136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17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760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6286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6751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1665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663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369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4331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7790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9377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387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8096447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2352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046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7134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751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89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1720" cy="53071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92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1360" cy="18961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Line 1"/>
          <p:cNvSpPr/>
          <p:nvPr/>
        </p:nvSpPr>
        <p:spPr>
          <a:xfrm>
            <a:off x="9370800" y="0"/>
            <a:ext cx="1219320" cy="6858000"/>
          </a:xfrm>
          <a:prstGeom prst="line">
            <a:avLst/>
          </a:prstGeom>
          <a:ln w="9360">
            <a:solidFill>
              <a:srgbClr val="BFBFBF"/>
            </a:solidFill>
            <a:round/>
          </a:ln>
        </p:spPr>
      </p:sp>
      <p:sp>
        <p:nvSpPr>
          <p:cNvPr id="23" name="Line 2"/>
          <p:cNvSpPr/>
          <p:nvPr/>
        </p:nvSpPr>
        <p:spPr>
          <a:xfrm flipH="1">
            <a:off x="7425000" y="3681360"/>
            <a:ext cx="4763520" cy="3176640"/>
          </a:xfrm>
          <a:prstGeom prst="line">
            <a:avLst/>
          </a:prstGeom>
          <a:ln w="9360">
            <a:solidFill>
              <a:srgbClr val="D9D9D9"/>
            </a:solidFill>
            <a:round/>
          </a:ln>
        </p:spPr>
      </p:sp>
      <p:sp>
        <p:nvSpPr>
          <p:cNvPr id="2" name="CustomShape 3"/>
          <p:cNvSpPr/>
          <p:nvPr/>
        </p:nvSpPr>
        <p:spPr>
          <a:xfrm>
            <a:off x="9181440" y="-8640"/>
            <a:ext cx="3006000" cy="68652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3" name="CustomShape 4"/>
          <p:cNvSpPr/>
          <p:nvPr/>
        </p:nvSpPr>
        <p:spPr>
          <a:xfrm>
            <a:off x="9603360" y="-8640"/>
            <a:ext cx="2586960" cy="68652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4" name="CustomShape 5"/>
          <p:cNvSpPr/>
          <p:nvPr/>
        </p:nvSpPr>
        <p:spPr>
          <a:xfrm>
            <a:off x="8932320" y="3048120"/>
            <a:ext cx="3258360" cy="3808440"/>
          </a:xfrm>
          <a:prstGeom prst="rect">
            <a:avLst/>
          </a:prstGeom>
          <a:solidFill>
            <a:srgbClr val="54A021"/>
          </a:solidFill>
        </p:spPr>
      </p:sp>
      <p:sp>
        <p:nvSpPr>
          <p:cNvPr id="5" name="CustomShape 6"/>
          <p:cNvSpPr/>
          <p:nvPr/>
        </p:nvSpPr>
        <p:spPr>
          <a:xfrm>
            <a:off x="9334440" y="-8640"/>
            <a:ext cx="2853000" cy="6865200"/>
          </a:xfrm>
          <a:prstGeom prst="rect">
            <a:avLst/>
          </a:prstGeom>
          <a:solidFill>
            <a:srgbClr val="3F7819"/>
          </a:solidFill>
        </p:spPr>
      </p:sp>
      <p:sp>
        <p:nvSpPr>
          <p:cNvPr id="6" name="CustomShape 7"/>
          <p:cNvSpPr/>
          <p:nvPr/>
        </p:nvSpPr>
        <p:spPr>
          <a:xfrm>
            <a:off x="10898640" y="-8640"/>
            <a:ext cx="1288800" cy="6865200"/>
          </a:xfrm>
          <a:prstGeom prst="rect">
            <a:avLst/>
          </a:prstGeom>
          <a:solidFill>
            <a:srgbClr val="C0E474"/>
          </a:solidFill>
        </p:spPr>
      </p:sp>
      <p:sp>
        <p:nvSpPr>
          <p:cNvPr id="7" name="CustomShape 8"/>
          <p:cNvSpPr/>
          <p:nvPr/>
        </p:nvSpPr>
        <p:spPr>
          <a:xfrm>
            <a:off x="10938960" y="-8640"/>
            <a:ext cx="1248480" cy="68652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8" name="CustomShape 9"/>
          <p:cNvSpPr/>
          <p:nvPr/>
        </p:nvSpPr>
        <p:spPr>
          <a:xfrm>
            <a:off x="10371600" y="3589920"/>
            <a:ext cx="1815840" cy="326664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9" name="CustomShape 10"/>
          <p:cNvSpPr/>
          <p:nvPr/>
        </p:nvSpPr>
        <p:spPr>
          <a:xfrm>
            <a:off x="0" y="4013280"/>
            <a:ext cx="447120" cy="284328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0" name="Line 11"/>
          <p:cNvSpPr/>
          <p:nvPr/>
        </p:nvSpPr>
        <p:spPr>
          <a:xfrm>
            <a:off x="9370800" y="0"/>
            <a:ext cx="1219320" cy="6858000"/>
          </a:xfrm>
          <a:prstGeom prst="line">
            <a:avLst/>
          </a:prstGeom>
          <a:ln w="9360">
            <a:solidFill>
              <a:srgbClr val="BFBFBF"/>
            </a:solidFill>
            <a:round/>
          </a:ln>
        </p:spPr>
      </p:sp>
      <p:sp>
        <p:nvSpPr>
          <p:cNvPr id="11" name="Line 12"/>
          <p:cNvSpPr/>
          <p:nvPr/>
        </p:nvSpPr>
        <p:spPr>
          <a:xfrm flipH="1">
            <a:off x="7425000" y="3681360"/>
            <a:ext cx="4763520" cy="3176640"/>
          </a:xfrm>
          <a:prstGeom prst="line">
            <a:avLst/>
          </a:prstGeom>
          <a:ln w="9360">
            <a:solidFill>
              <a:srgbClr val="D9D9D9"/>
            </a:solidFill>
            <a:round/>
          </a:ln>
        </p:spPr>
      </p:sp>
      <p:sp>
        <p:nvSpPr>
          <p:cNvPr id="12" name="CustomShape 13"/>
          <p:cNvSpPr/>
          <p:nvPr/>
        </p:nvSpPr>
        <p:spPr>
          <a:xfrm>
            <a:off x="9181440" y="-8640"/>
            <a:ext cx="3006000" cy="68652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3" name="CustomShape 14"/>
          <p:cNvSpPr/>
          <p:nvPr/>
        </p:nvSpPr>
        <p:spPr>
          <a:xfrm>
            <a:off x="9603360" y="-8640"/>
            <a:ext cx="2586960" cy="68652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4" name="CustomShape 15"/>
          <p:cNvSpPr/>
          <p:nvPr/>
        </p:nvSpPr>
        <p:spPr>
          <a:xfrm>
            <a:off x="8932320" y="3048120"/>
            <a:ext cx="3258360" cy="3808440"/>
          </a:xfrm>
          <a:prstGeom prst="rect">
            <a:avLst/>
          </a:prstGeom>
          <a:solidFill>
            <a:srgbClr val="54A021"/>
          </a:solidFill>
        </p:spPr>
      </p:sp>
      <p:sp>
        <p:nvSpPr>
          <p:cNvPr id="15" name="CustomShape 16"/>
          <p:cNvSpPr/>
          <p:nvPr/>
        </p:nvSpPr>
        <p:spPr>
          <a:xfrm>
            <a:off x="9334440" y="-8640"/>
            <a:ext cx="2853000" cy="6865200"/>
          </a:xfrm>
          <a:prstGeom prst="rect">
            <a:avLst/>
          </a:prstGeom>
          <a:solidFill>
            <a:srgbClr val="3F7819"/>
          </a:solidFill>
        </p:spPr>
      </p:sp>
      <p:sp>
        <p:nvSpPr>
          <p:cNvPr id="16" name="CustomShape 17"/>
          <p:cNvSpPr/>
          <p:nvPr/>
        </p:nvSpPr>
        <p:spPr>
          <a:xfrm>
            <a:off x="10898640" y="-8640"/>
            <a:ext cx="1288800" cy="6865200"/>
          </a:xfrm>
          <a:prstGeom prst="rect">
            <a:avLst/>
          </a:prstGeom>
          <a:solidFill>
            <a:srgbClr val="C0E474"/>
          </a:solidFill>
        </p:spPr>
      </p:sp>
      <p:sp>
        <p:nvSpPr>
          <p:cNvPr id="17" name="CustomShape 18"/>
          <p:cNvSpPr/>
          <p:nvPr/>
        </p:nvSpPr>
        <p:spPr>
          <a:xfrm>
            <a:off x="10938960" y="-8640"/>
            <a:ext cx="1248480" cy="68652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8" name="CustomShape 19"/>
          <p:cNvSpPr/>
          <p:nvPr/>
        </p:nvSpPr>
        <p:spPr>
          <a:xfrm>
            <a:off x="10371600" y="3589920"/>
            <a:ext cx="1815840" cy="326664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9" name="CustomShape 20"/>
          <p:cNvSpPr/>
          <p:nvPr/>
        </p:nvSpPr>
        <p:spPr>
          <a:xfrm>
            <a:off x="842760" y="5664960"/>
            <a:ext cx="841320" cy="56646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20" name="PlaceHolder 2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r>
              <a:rPr lang="en-US"/>
              <a:t>Click to edit the title text format</a:t>
            </a:r>
            <a:endParaRPr/>
          </a:p>
        </p:txBody>
      </p:sp>
      <p:sp>
        <p:nvSpPr>
          <p:cNvPr id="21" name="PlaceHolder 2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728360" cy="39776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Line 1"/>
          <p:cNvSpPr/>
          <p:nvPr/>
        </p:nvSpPr>
        <p:spPr>
          <a:xfrm>
            <a:off x="9370800" y="0"/>
            <a:ext cx="1219320" cy="6858000"/>
          </a:xfrm>
          <a:prstGeom prst="line">
            <a:avLst/>
          </a:prstGeom>
          <a:ln w="9360">
            <a:solidFill>
              <a:srgbClr val="BFBFBF"/>
            </a:solidFill>
            <a:round/>
          </a:ln>
        </p:spPr>
      </p:sp>
      <p:sp>
        <p:nvSpPr>
          <p:cNvPr id="99" name="Line 2"/>
          <p:cNvSpPr/>
          <p:nvPr/>
        </p:nvSpPr>
        <p:spPr>
          <a:xfrm flipH="1">
            <a:off x="7425000" y="3681360"/>
            <a:ext cx="4763520" cy="3176640"/>
          </a:xfrm>
          <a:prstGeom prst="line">
            <a:avLst/>
          </a:prstGeom>
          <a:ln w="9360">
            <a:solidFill>
              <a:srgbClr val="D9D9D9"/>
            </a:solidFill>
            <a:round/>
          </a:ln>
        </p:spPr>
      </p:sp>
      <p:sp>
        <p:nvSpPr>
          <p:cNvPr id="100" name="CustomShape 3"/>
          <p:cNvSpPr/>
          <p:nvPr/>
        </p:nvSpPr>
        <p:spPr>
          <a:xfrm>
            <a:off x="9181440" y="-8640"/>
            <a:ext cx="3006000" cy="68652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01" name="CustomShape 4"/>
          <p:cNvSpPr/>
          <p:nvPr/>
        </p:nvSpPr>
        <p:spPr>
          <a:xfrm>
            <a:off x="9603360" y="-8640"/>
            <a:ext cx="2586960" cy="68652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02" name="CustomShape 5"/>
          <p:cNvSpPr/>
          <p:nvPr/>
        </p:nvSpPr>
        <p:spPr>
          <a:xfrm>
            <a:off x="8932320" y="3048120"/>
            <a:ext cx="3258360" cy="3808440"/>
          </a:xfrm>
          <a:prstGeom prst="rect">
            <a:avLst/>
          </a:prstGeom>
          <a:solidFill>
            <a:srgbClr val="54A021"/>
          </a:solidFill>
        </p:spPr>
      </p:sp>
      <p:sp>
        <p:nvSpPr>
          <p:cNvPr id="103" name="CustomShape 6"/>
          <p:cNvSpPr/>
          <p:nvPr/>
        </p:nvSpPr>
        <p:spPr>
          <a:xfrm>
            <a:off x="9334440" y="-8640"/>
            <a:ext cx="2853000" cy="6865200"/>
          </a:xfrm>
          <a:prstGeom prst="rect">
            <a:avLst/>
          </a:prstGeom>
          <a:solidFill>
            <a:srgbClr val="3F7819"/>
          </a:solidFill>
        </p:spPr>
      </p:sp>
      <p:sp>
        <p:nvSpPr>
          <p:cNvPr id="104" name="CustomShape 7"/>
          <p:cNvSpPr/>
          <p:nvPr/>
        </p:nvSpPr>
        <p:spPr>
          <a:xfrm>
            <a:off x="10898640" y="-8640"/>
            <a:ext cx="1288800" cy="6865200"/>
          </a:xfrm>
          <a:prstGeom prst="rect">
            <a:avLst/>
          </a:prstGeom>
          <a:solidFill>
            <a:srgbClr val="C0E474"/>
          </a:solidFill>
        </p:spPr>
      </p:sp>
      <p:sp>
        <p:nvSpPr>
          <p:cNvPr id="105" name="CustomShape 8"/>
          <p:cNvSpPr/>
          <p:nvPr/>
        </p:nvSpPr>
        <p:spPr>
          <a:xfrm>
            <a:off x="10938960" y="-8640"/>
            <a:ext cx="1248480" cy="686520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06" name="CustomShape 9"/>
          <p:cNvSpPr/>
          <p:nvPr/>
        </p:nvSpPr>
        <p:spPr>
          <a:xfrm>
            <a:off x="10371600" y="3589920"/>
            <a:ext cx="1815840" cy="326664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07" name="CustomShape 10"/>
          <p:cNvSpPr/>
          <p:nvPr/>
        </p:nvSpPr>
        <p:spPr>
          <a:xfrm>
            <a:off x="0" y="4013280"/>
            <a:ext cx="447120" cy="2843280"/>
          </a:xfrm>
          <a:prstGeom prst="rect">
            <a:avLst/>
          </a:prstGeom>
          <a:solidFill>
            <a:srgbClr val="90C226"/>
          </a:solidFill>
        </p:spPr>
      </p:sp>
      <p:sp>
        <p:nvSpPr>
          <p:cNvPr id="108" name="PlaceHolder 1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DejaVu Sans"/>
              </a:rPr>
              <a:t>Click to edit the title text format</a:t>
            </a:r>
            <a:endParaRPr/>
          </a:p>
        </p:txBody>
      </p:sp>
      <p:sp>
        <p:nvSpPr>
          <p:cNvPr id="109" name="PlaceHolder 1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200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90000"/>
              </a:lnSpc>
            </a:pPr>
            <a:r>
              <a:rPr lang="en-US" sz="2800">
                <a:solidFill>
                  <a:srgbClr val="000000"/>
                </a:solidFill>
                <a:latin typeface="Arial"/>
                <a:ea typeface="DejaVu Sans"/>
              </a:rPr>
              <a:t>Click to edit the outline text format</a:t>
            </a:r>
            <a:endParaRPr/>
          </a:p>
          <a:p>
            <a:pPr lvl="1">
              <a:lnSpc>
                <a:spcPct val="90000"/>
              </a:lnSpc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Arial"/>
                <a:ea typeface="DejaVu Sans"/>
              </a:rPr>
              <a:t>Second Outline Level</a:t>
            </a:r>
            <a:endParaRPr/>
          </a:p>
          <a:p>
            <a:pPr lvl="2">
              <a:lnSpc>
                <a:spcPct val="90000"/>
              </a:lnSpc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Arial"/>
                <a:ea typeface="DejaVu Sans"/>
              </a:rPr>
              <a:t>Third Outline Level</a:t>
            </a:r>
            <a:endParaRPr/>
          </a:p>
          <a:p>
            <a:pPr lvl="3">
              <a:lnSpc>
                <a:spcPct val="90000"/>
              </a:lnSpc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Arial"/>
                <a:ea typeface="DejaVu Sans"/>
              </a:rPr>
              <a:t>Fourth Outline Level</a:t>
            </a:r>
            <a:endParaRPr/>
          </a:p>
          <a:p>
            <a:pPr lvl="4">
              <a:lnSpc>
                <a:spcPct val="90000"/>
              </a:lnSpc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Arial"/>
                <a:ea typeface="DejaVu Sans"/>
              </a:rPr>
              <a:t>Fifth Outline Level</a:t>
            </a:r>
            <a:endParaRPr/>
          </a:p>
          <a:p>
            <a:pPr lvl="5">
              <a:lnSpc>
                <a:spcPct val="90000"/>
              </a:lnSpc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Arial"/>
                <a:ea typeface="DejaVu Sans"/>
              </a:rPr>
              <a:t>Sixth Outline Level</a:t>
            </a:r>
            <a:endParaRPr/>
          </a:p>
          <a:p>
            <a:pPr lvl="6">
              <a:lnSpc>
                <a:spcPct val="90000"/>
              </a:lnSpc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Arial"/>
                <a:ea typeface="DejaVu Sans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913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155520" y="350460"/>
            <a:ext cx="8834244" cy="1644840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 algn="ctr">
              <a:lnSpc>
                <a:spcPct val="150000"/>
              </a:lnSpc>
            </a:pPr>
            <a:r>
              <a:rPr lang="en-US" sz="3600" dirty="0">
                <a:solidFill>
                  <a:srgbClr val="000000"/>
                </a:solidFill>
                <a:latin typeface="Arial Black"/>
                <a:ea typeface="DejaVu Sans"/>
              </a:rPr>
              <a:t>Tata Institute of Social </a:t>
            </a:r>
            <a:r>
              <a:rPr lang="en-US" sz="3600" dirty="0" smtClean="0">
                <a:solidFill>
                  <a:srgbClr val="000000"/>
                </a:solidFill>
                <a:latin typeface="Arial Black"/>
                <a:ea typeface="DejaVu Sans"/>
              </a:rPr>
              <a:t>Sciences,</a:t>
            </a:r>
          </a:p>
          <a:p>
            <a:pPr algn="ctr">
              <a:lnSpc>
                <a:spcPct val="150000"/>
              </a:lnSpc>
            </a:pPr>
            <a:r>
              <a:rPr lang="en-US" sz="3600" dirty="0" smtClean="0">
                <a:solidFill>
                  <a:srgbClr val="000000"/>
                </a:solidFill>
                <a:latin typeface="Arial Black"/>
                <a:ea typeface="DejaVu Sans"/>
              </a:rPr>
              <a:t>Mumbai, INDIA </a:t>
            </a:r>
            <a:endParaRPr dirty="0"/>
          </a:p>
        </p:txBody>
      </p:sp>
      <p:sp>
        <p:nvSpPr>
          <p:cNvPr id="143" name="CustomShape 2"/>
          <p:cNvSpPr/>
          <p:nvPr/>
        </p:nvSpPr>
        <p:spPr>
          <a:xfrm>
            <a:off x="1250820" y="3510135"/>
            <a:ext cx="7765560" cy="262404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ctr">
              <a:lnSpc>
                <a:spcPct val="100000"/>
              </a:lnSpc>
            </a:pPr>
            <a:r>
              <a:rPr lang="en-US" sz="2400" b="1" dirty="0" smtClean="0">
                <a:solidFill>
                  <a:srgbClr val="000000"/>
                </a:solidFill>
                <a:latin typeface="Trebuchet MS"/>
                <a:ea typeface="DejaVu Sans"/>
              </a:rPr>
              <a:t>BA </a:t>
            </a:r>
            <a:r>
              <a:rPr lang="en-US" sz="2400" b="1" dirty="0" err="1" smtClean="0">
                <a:solidFill>
                  <a:srgbClr val="000000"/>
                </a:solidFill>
                <a:latin typeface="Trebuchet MS"/>
                <a:ea typeface="DejaVu Sans"/>
              </a:rPr>
              <a:t>Programme</a:t>
            </a:r>
            <a:r>
              <a:rPr lang="en-US" sz="2400" b="1" dirty="0" smtClean="0">
                <a:solidFill>
                  <a:srgbClr val="000000"/>
                </a:solidFill>
                <a:latin typeface="Trebuchet MS"/>
                <a:ea typeface="DejaVu Sans"/>
              </a:rPr>
              <a:t> in </a:t>
            </a:r>
            <a:r>
              <a:rPr lang="en-US" sz="2400" b="1" dirty="0">
                <a:solidFill>
                  <a:srgbClr val="000000"/>
                </a:solidFill>
                <a:latin typeface="Trebuchet MS"/>
                <a:ea typeface="DejaVu Sans"/>
              </a:rPr>
              <a:t>Social </a:t>
            </a:r>
            <a:r>
              <a:rPr lang="en-US" sz="2400" b="1" dirty="0" smtClean="0">
                <a:solidFill>
                  <a:srgbClr val="000000"/>
                </a:solidFill>
                <a:latin typeface="Trebuchet MS"/>
                <a:ea typeface="DejaVu Sans"/>
              </a:rPr>
              <a:t>Sciences</a:t>
            </a:r>
          </a:p>
          <a:p>
            <a:pPr algn="ctr">
              <a:lnSpc>
                <a:spcPct val="100000"/>
              </a:lnSpc>
            </a:pPr>
            <a:endParaRPr lang="en-US" sz="2400" b="1" dirty="0">
              <a:solidFill>
                <a:srgbClr val="000000"/>
              </a:solidFill>
              <a:latin typeface="Trebuchet MS"/>
            </a:endParaRPr>
          </a:p>
          <a:p>
            <a:pPr algn="ctr">
              <a:lnSpc>
                <a:spcPct val="100000"/>
              </a:lnSpc>
            </a:pPr>
            <a:r>
              <a:rPr lang="en-US" sz="2400" b="1" dirty="0" smtClean="0">
                <a:solidFill>
                  <a:srgbClr val="000000"/>
                </a:solidFill>
                <a:latin typeface="Trebuchet MS"/>
              </a:rPr>
              <a:t>Offered from</a:t>
            </a:r>
          </a:p>
          <a:p>
            <a:pPr algn="ctr">
              <a:lnSpc>
                <a:spcPct val="100000"/>
              </a:lnSpc>
            </a:pPr>
            <a:r>
              <a:rPr lang="en-US" sz="2400" b="1" dirty="0" smtClean="0">
                <a:solidFill>
                  <a:srgbClr val="000000"/>
                </a:solidFill>
                <a:latin typeface="Trebuchet MS"/>
              </a:rPr>
              <a:t>Off-Campuses – </a:t>
            </a:r>
            <a:r>
              <a:rPr lang="en-US" sz="2400" b="1" dirty="0" err="1" smtClean="0">
                <a:solidFill>
                  <a:srgbClr val="000000"/>
                </a:solidFill>
                <a:latin typeface="Trebuchet MS"/>
              </a:rPr>
              <a:t>Tuljapur</a:t>
            </a:r>
            <a:r>
              <a:rPr lang="en-US" sz="2400" b="1" dirty="0" smtClean="0">
                <a:solidFill>
                  <a:srgbClr val="000000"/>
                </a:solidFill>
                <a:latin typeface="Trebuchet MS"/>
              </a:rPr>
              <a:t>, Hyderabad, Guwahati</a:t>
            </a:r>
            <a:endParaRPr dirty="0"/>
          </a:p>
          <a:p>
            <a:pPr algn="ctr">
              <a:lnSpc>
                <a:spcPct val="100000"/>
              </a:lnSpc>
            </a:pPr>
            <a:endParaRPr dirty="0"/>
          </a:p>
          <a:p>
            <a:pPr algn="r">
              <a:lnSpc>
                <a:spcPct val="100000"/>
              </a:lnSpc>
            </a:pPr>
            <a:endParaRPr dirty="0"/>
          </a:p>
        </p:txBody>
      </p:sp>
      <p:sp>
        <p:nvSpPr>
          <p:cNvPr id="144" name="CustomShape 3"/>
          <p:cNvSpPr/>
          <p:nvPr/>
        </p:nvSpPr>
        <p:spPr>
          <a:xfrm>
            <a:off x="155520" y="-144360"/>
            <a:ext cx="303480" cy="303480"/>
          </a:xfrm>
          <a:prstGeom prst="rect">
            <a:avLst/>
          </a:prstGeom>
        </p:spPr>
      </p:sp>
      <p:sp>
        <p:nvSpPr>
          <p:cNvPr id="145" name="CustomShape 4"/>
          <p:cNvSpPr/>
          <p:nvPr/>
        </p:nvSpPr>
        <p:spPr>
          <a:xfrm>
            <a:off x="307800" y="7920"/>
            <a:ext cx="303480" cy="303480"/>
          </a:xfrm>
          <a:prstGeom prst="rect">
            <a:avLst/>
          </a:prstGeom>
        </p:spPr>
      </p:sp>
      <p:pic>
        <p:nvPicPr>
          <p:cNvPr id="14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3783191" y="2034360"/>
            <a:ext cx="2198967" cy="230628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609480" y="273600"/>
            <a:ext cx="109717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DejaVu Sans"/>
              </a:rPr>
              <a:t>Seeing is believing: Drought in Marathwada</a:t>
            </a:r>
            <a:endParaRPr/>
          </a:p>
        </p:txBody>
      </p:sp>
      <p:sp>
        <p:nvSpPr>
          <p:cNvPr id="171" name="TextShape 2"/>
          <p:cNvSpPr txBox="1"/>
          <p:nvPr/>
        </p:nvSpPr>
        <p:spPr>
          <a:xfrm>
            <a:off x="609480" y="1604520"/>
            <a:ext cx="10971720" cy="39762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72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00720" y="1925640"/>
            <a:ext cx="9725400" cy="365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989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609480" y="273600"/>
            <a:ext cx="109717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DejaVu Sans"/>
              </a:rPr>
              <a:t>Learning from people</a:t>
            </a:r>
            <a:endParaRPr/>
          </a:p>
        </p:txBody>
      </p:sp>
      <p:sp>
        <p:nvSpPr>
          <p:cNvPr id="174" name="TextShape 2"/>
          <p:cNvSpPr txBox="1"/>
          <p:nvPr/>
        </p:nvSpPr>
        <p:spPr>
          <a:xfrm>
            <a:off x="609480" y="1604520"/>
            <a:ext cx="10971720" cy="49345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75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24560" y="1604520"/>
            <a:ext cx="6525000" cy="4435560"/>
          </a:xfrm>
          <a:prstGeom prst="rect">
            <a:avLst/>
          </a:prstGeom>
        </p:spPr>
      </p:pic>
      <p:pic>
        <p:nvPicPr>
          <p:cNvPr id="176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6483960" y="1604520"/>
            <a:ext cx="5097240" cy="443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50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609480" y="273600"/>
            <a:ext cx="109717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DejaVu Sans"/>
              </a:rPr>
              <a:t>Village life: various dimensions</a:t>
            </a:r>
            <a:endParaRPr/>
          </a:p>
        </p:txBody>
      </p:sp>
      <p:sp>
        <p:nvSpPr>
          <p:cNvPr id="178" name="TextShape 2"/>
          <p:cNvSpPr txBox="1"/>
          <p:nvPr/>
        </p:nvSpPr>
        <p:spPr>
          <a:xfrm>
            <a:off x="124560" y="1604520"/>
            <a:ext cx="12177720" cy="5253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79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-424440" y="1604520"/>
            <a:ext cx="2833920" cy="5031360"/>
          </a:xfrm>
          <a:prstGeom prst="rect">
            <a:avLst/>
          </a:prstGeom>
        </p:spPr>
      </p:pic>
      <p:pic>
        <p:nvPicPr>
          <p:cNvPr id="180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2409840" y="1790280"/>
            <a:ext cx="5075640" cy="5031360"/>
          </a:xfrm>
          <a:prstGeom prst="rect">
            <a:avLst/>
          </a:prstGeom>
        </p:spPr>
      </p:pic>
      <p:pic>
        <p:nvPicPr>
          <p:cNvPr id="181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7485840" y="1715400"/>
            <a:ext cx="4705920" cy="514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545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609480" y="273600"/>
            <a:ext cx="109717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DejaVu Sans"/>
              </a:rPr>
              <a:t>Joy of small things</a:t>
            </a:r>
            <a:endParaRPr/>
          </a:p>
        </p:txBody>
      </p:sp>
      <p:sp>
        <p:nvSpPr>
          <p:cNvPr id="183" name="TextShape 2"/>
          <p:cNvSpPr txBox="1"/>
          <p:nvPr/>
        </p:nvSpPr>
        <p:spPr>
          <a:xfrm>
            <a:off x="166320" y="1604520"/>
            <a:ext cx="12025440" cy="5253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8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66320" y="1675080"/>
            <a:ext cx="4585320" cy="5112000"/>
          </a:xfrm>
          <a:prstGeom prst="rect">
            <a:avLst/>
          </a:prstGeom>
        </p:spPr>
      </p:pic>
      <p:pic>
        <p:nvPicPr>
          <p:cNvPr id="18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4614480" y="1675080"/>
            <a:ext cx="3857400" cy="518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445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609480" y="273600"/>
            <a:ext cx="109717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DejaVu Sans"/>
              </a:rPr>
              <a:t>‘Home’ of the homeless</a:t>
            </a:r>
            <a:endParaRPr/>
          </a:p>
        </p:txBody>
      </p:sp>
      <p:sp>
        <p:nvSpPr>
          <p:cNvPr id="187" name="TextShape 2"/>
          <p:cNvSpPr txBox="1"/>
          <p:nvPr/>
        </p:nvSpPr>
        <p:spPr>
          <a:xfrm>
            <a:off x="194040" y="1418760"/>
            <a:ext cx="11997720" cy="5438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88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98600" y="1418760"/>
            <a:ext cx="9143640" cy="514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372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609480" y="273600"/>
            <a:ext cx="109717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DejaVu Sans"/>
              </a:rPr>
              <a:t>Everyday struggles</a:t>
            </a:r>
            <a:endParaRPr/>
          </a:p>
        </p:txBody>
      </p:sp>
      <p:sp>
        <p:nvSpPr>
          <p:cNvPr id="190" name="TextShape 2"/>
          <p:cNvSpPr txBox="1"/>
          <p:nvPr/>
        </p:nvSpPr>
        <p:spPr>
          <a:xfrm>
            <a:off x="609480" y="1604520"/>
            <a:ext cx="10971720" cy="39762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91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844920" y="1604520"/>
            <a:ext cx="10058040" cy="537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5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24549" y="3084722"/>
            <a:ext cx="3117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THANK YOU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91918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677160" y="609480"/>
            <a:ext cx="8595360" cy="10350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>
                <a:solidFill>
                  <a:srgbClr val="90C226"/>
                </a:solidFill>
                <a:latin typeface="Trebuchet MS"/>
                <a:ea typeface="DejaVu Sans"/>
              </a:rPr>
              <a:t>Rationale of the Programme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8" name="CustomShape 2"/>
          <p:cNvSpPr/>
          <p:nvPr/>
        </p:nvSpPr>
        <p:spPr>
          <a:xfrm>
            <a:off x="677160" y="1333041"/>
            <a:ext cx="8142375" cy="5118879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Declining significance of social science 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as a relevant choice in career</a:t>
            </a:r>
            <a:endParaRPr sz="2000" dirty="0"/>
          </a:p>
          <a:p>
            <a:pPr>
              <a:lnSpc>
                <a:spcPct val="100000"/>
              </a:lnSpc>
            </a:pPr>
            <a:endParaRPr sz="2000" dirty="0"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Conventional teaching lacks relevance and responsiveness to the </a:t>
            </a: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challenges and complexities of understanding and intervening in contemporary issues 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of significance</a:t>
            </a:r>
            <a:endParaRPr sz="2000" dirty="0"/>
          </a:p>
          <a:p>
            <a:pPr algn="just">
              <a:lnSpc>
                <a:spcPct val="100000"/>
              </a:lnSpc>
            </a:pPr>
            <a:endParaRPr sz="2000" dirty="0"/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Education should engender a broad commitment to democratic values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 and to strengthen efforts to create a people-</a:t>
            </a:r>
            <a:r>
              <a:rPr lang="en-US" sz="2000" dirty="0" err="1">
                <a:solidFill>
                  <a:srgbClr val="404040"/>
                </a:solidFill>
                <a:latin typeface="Trebuchet MS"/>
                <a:ea typeface="DejaVu Sans"/>
              </a:rPr>
              <a:t>centred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, ecologically sustainable and just society</a:t>
            </a:r>
            <a:r>
              <a:rPr lang="en-US" sz="2000" dirty="0" smtClean="0">
                <a:solidFill>
                  <a:srgbClr val="404040"/>
                </a:solidFill>
                <a:latin typeface="Trebuchet MS"/>
                <a:ea typeface="DejaVu Sans"/>
              </a:rPr>
              <a:t>.</a:t>
            </a:r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endParaRPr sz="2000" dirty="0"/>
          </a:p>
          <a:p>
            <a:pPr algn="just">
              <a:lnSpc>
                <a:spcPct val="100000"/>
              </a:lnSpc>
              <a:buSzPct val="80000"/>
            </a:pPr>
            <a:endParaRPr sz="2000" dirty="0"/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The BASS </a:t>
            </a:r>
            <a:r>
              <a:rPr lang="en-US" sz="2000" dirty="0" err="1">
                <a:solidFill>
                  <a:srgbClr val="404040"/>
                </a:solidFill>
                <a:latin typeface="Trebuchet MS"/>
                <a:ea typeface="DejaVu Sans"/>
              </a:rPr>
              <a:t>Programme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 is visualized to be in tune with the core mission of TISS to be able “</a:t>
            </a: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to explore fresh ground in defining social sciences knowledge and its relevance in building human services professional.”</a:t>
            </a:r>
            <a:endParaRPr sz="2000" dirty="0">
              <a:solidFill>
                <a:srgbClr val="FF0000"/>
              </a:solidFill>
            </a:endParaRPr>
          </a:p>
          <a:p>
            <a:pPr algn="just">
              <a:lnSpc>
                <a:spcPct val="100000"/>
              </a:lnSpc>
            </a:pPr>
            <a:endParaRPr sz="2000" dirty="0"/>
          </a:p>
          <a:p>
            <a:pPr algn="just">
              <a:lnSpc>
                <a:spcPct val="100000"/>
              </a:lnSpc>
            </a:pPr>
            <a:endParaRPr sz="2000" dirty="0"/>
          </a:p>
          <a:p>
            <a:pPr algn="just">
              <a:lnSpc>
                <a:spcPct val="100000"/>
              </a:lnSpc>
            </a:pPr>
            <a:endParaRPr sz="2000" dirty="0"/>
          </a:p>
          <a:p>
            <a:pPr algn="just">
              <a:lnSpc>
                <a:spcPct val="100000"/>
              </a:lnSpc>
            </a:pPr>
            <a:endParaRPr sz="2000" dirty="0"/>
          </a:p>
          <a:p>
            <a:pPr algn="just">
              <a:lnSpc>
                <a:spcPct val="100000"/>
              </a:lnSpc>
            </a:pP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677160" y="475037"/>
            <a:ext cx="8595360" cy="131940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600" b="1" dirty="0">
                <a:solidFill>
                  <a:srgbClr val="90C226"/>
                </a:solidFill>
                <a:latin typeface="Trebuchet MS"/>
                <a:ea typeface="DejaVu Sans"/>
              </a:rPr>
              <a:t>Objectives</a:t>
            </a:r>
            <a:endParaRPr dirty="0"/>
          </a:p>
        </p:txBody>
      </p:sp>
      <p:sp>
        <p:nvSpPr>
          <p:cNvPr id="150" name="CustomShape 2"/>
          <p:cNvSpPr/>
          <p:nvPr/>
        </p:nvSpPr>
        <p:spPr>
          <a:xfrm>
            <a:off x="677160" y="1134737"/>
            <a:ext cx="8595360" cy="5459743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To make social sciences </a:t>
            </a:r>
            <a:r>
              <a:rPr lang="en-US" sz="2000" b="1" dirty="0">
                <a:solidFill>
                  <a:srgbClr val="FF0000"/>
                </a:solidFill>
                <a:latin typeface="Trebuchet MS"/>
                <a:ea typeface="DejaVu Sans"/>
              </a:rPr>
              <a:t>rigorous as well as attractive</a:t>
            </a: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 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to the </a:t>
            </a:r>
            <a:r>
              <a:rPr lang="en-US" sz="2000" dirty="0" smtClean="0">
                <a:solidFill>
                  <a:srgbClr val="404040"/>
                </a:solidFill>
                <a:latin typeface="Trebuchet MS"/>
                <a:ea typeface="DejaVu Sans"/>
              </a:rPr>
              <a:t>students</a:t>
            </a:r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endParaRPr sz="2000" dirty="0"/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To provide </a:t>
            </a: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multi-disciplinary, inter-disciplinary and transdisciplinary 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education in social sciences through </a:t>
            </a:r>
            <a:r>
              <a:rPr lang="en-US" sz="2000" b="1" dirty="0">
                <a:solidFill>
                  <a:srgbClr val="FF0000"/>
                </a:solidFill>
                <a:latin typeface="Trebuchet MS"/>
                <a:ea typeface="DejaVu Sans"/>
              </a:rPr>
              <a:t>horizontal and vertical</a:t>
            </a:r>
            <a:r>
              <a:rPr lang="en-US" sz="2000" b="1" i="1" dirty="0">
                <a:solidFill>
                  <a:srgbClr val="FF0000"/>
                </a:solidFill>
                <a:latin typeface="Trebuchet MS"/>
                <a:ea typeface="DejaVu Sans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Trebuchet MS"/>
                <a:ea typeface="DejaVu Sans"/>
              </a:rPr>
              <a:t>integration</a:t>
            </a: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 of various </a:t>
            </a:r>
            <a:r>
              <a:rPr lang="en-US" sz="2000" dirty="0" smtClean="0">
                <a:solidFill>
                  <a:srgbClr val="FF0000"/>
                </a:solidFill>
                <a:latin typeface="Trebuchet MS"/>
                <a:ea typeface="DejaVu Sans"/>
              </a:rPr>
              <a:t>disciplines</a:t>
            </a:r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endParaRPr sz="2000" dirty="0"/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To provide scope for </a:t>
            </a: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democratic and reflective thinking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, and development of concern for the common </a:t>
            </a:r>
            <a:r>
              <a:rPr lang="en-US" sz="2000" dirty="0" smtClean="0">
                <a:solidFill>
                  <a:srgbClr val="404040"/>
                </a:solidFill>
                <a:latin typeface="Trebuchet MS"/>
                <a:ea typeface="DejaVu Sans"/>
              </a:rPr>
              <a:t>good</a:t>
            </a:r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endParaRPr sz="2000" dirty="0"/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To </a:t>
            </a: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provide </a:t>
            </a:r>
            <a:r>
              <a:rPr lang="en-US" sz="2000" b="1" dirty="0">
                <a:solidFill>
                  <a:srgbClr val="FF0000"/>
                </a:solidFill>
                <a:latin typeface="Trebuchet MS"/>
                <a:ea typeface="DejaVu Sans"/>
              </a:rPr>
              <a:t>holistic learning experience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 through integrating social sciences with natural sciences</a:t>
            </a:r>
            <a:r>
              <a:rPr lang="en-US" sz="2000" dirty="0" smtClean="0">
                <a:solidFill>
                  <a:srgbClr val="404040"/>
                </a:solidFill>
                <a:latin typeface="Trebuchet MS"/>
                <a:ea typeface="DejaVu Sans"/>
              </a:rPr>
              <a:t>.</a:t>
            </a:r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endParaRPr sz="2000" dirty="0"/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Theoretical orientations that integrate factual knowledge into broader frames of understanding</a:t>
            </a: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; and methodological skills that </a:t>
            </a:r>
            <a:r>
              <a:rPr lang="en-US" sz="2000" b="1" dirty="0">
                <a:solidFill>
                  <a:srgbClr val="FF0000"/>
                </a:solidFill>
                <a:latin typeface="Trebuchet MS"/>
                <a:ea typeface="DejaVu Sans"/>
              </a:rPr>
              <a:t>put knowledge and understanding into practice</a:t>
            </a: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.</a:t>
            </a:r>
            <a:endParaRPr sz="2000" dirty="0">
              <a:solidFill>
                <a:srgbClr val="FF0000"/>
              </a:solidFill>
            </a:endParaRPr>
          </a:p>
          <a:p>
            <a:pPr algn="just">
              <a:lnSpc>
                <a:spcPct val="100000"/>
              </a:lnSpc>
            </a:pPr>
            <a:endParaRPr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677160" y="609480"/>
            <a:ext cx="8595360" cy="131940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600" b="1">
                <a:solidFill>
                  <a:srgbClr val="90C226"/>
                </a:solidFill>
                <a:latin typeface="Trebuchet MS"/>
                <a:ea typeface="DejaVu Sans"/>
              </a:rPr>
              <a:t>Structure of the Programme</a:t>
            </a:r>
            <a:endParaRPr/>
          </a:p>
        </p:txBody>
      </p:sp>
      <p:sp>
        <p:nvSpPr>
          <p:cNvPr id="152" name="CustomShape 2"/>
          <p:cNvSpPr/>
          <p:nvPr/>
        </p:nvSpPr>
        <p:spPr>
          <a:xfrm>
            <a:off x="677160" y="2160720"/>
            <a:ext cx="8595360" cy="387936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Trebuchet MS"/>
                <a:ea typeface="DejaVu Sans"/>
              </a:rPr>
              <a:t>Three years course of BA in social sciences, plus two years of MA programme offered within the Campus.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Trebuchet MS"/>
                <a:ea typeface="DejaVu Sans"/>
              </a:rPr>
              <a:t>Exit Option for the students after completion of three years.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677160" y="609480"/>
            <a:ext cx="8595360" cy="1319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3600">
                <a:solidFill>
                  <a:srgbClr val="90C226"/>
                </a:solidFill>
                <a:latin typeface="Trebuchet MS"/>
                <a:ea typeface="DejaVu Sans"/>
              </a:rPr>
              <a:t>Structure of the Curriculum</a:t>
            </a:r>
            <a:endParaRPr/>
          </a:p>
        </p:txBody>
      </p:sp>
      <p:sp>
        <p:nvSpPr>
          <p:cNvPr id="154" name="CustomShape 2"/>
          <p:cNvSpPr/>
          <p:nvPr/>
        </p:nvSpPr>
        <p:spPr>
          <a:xfrm>
            <a:off x="677160" y="1767429"/>
            <a:ext cx="8595360" cy="455832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Three types of courses:</a:t>
            </a:r>
            <a:endParaRPr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FF0000"/>
                </a:solidFill>
                <a:latin typeface="Trebuchet MS"/>
                <a:ea typeface="DejaVu Sans"/>
              </a:rPr>
              <a:t>Perspective Building courses </a:t>
            </a: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(Core disciplines of Social Sciences and interdisciplinary courses</a:t>
            </a:r>
            <a:r>
              <a:rPr lang="en-US" sz="2400" dirty="0" smtClean="0">
                <a:solidFill>
                  <a:srgbClr val="404040"/>
                </a:solidFill>
                <a:latin typeface="Trebuchet MS"/>
                <a:ea typeface="DejaVu Sans"/>
              </a:rPr>
              <a:t>)</a:t>
            </a:r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endParaRPr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FF0000"/>
                </a:solidFill>
                <a:latin typeface="Trebuchet MS"/>
                <a:ea typeface="DejaVu Sans"/>
              </a:rPr>
              <a:t>Skill development courses</a:t>
            </a: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 (English, Marathi, Mathematics and Logical Reasoning, Basic Statistics and Natural Sciences</a:t>
            </a:r>
            <a:r>
              <a:rPr lang="en-US" sz="2400" dirty="0" smtClean="0">
                <a:solidFill>
                  <a:srgbClr val="404040"/>
                </a:solidFill>
                <a:latin typeface="Trebuchet MS"/>
                <a:ea typeface="DejaVu Sans"/>
              </a:rPr>
              <a:t>)</a:t>
            </a:r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endParaRPr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FF0000"/>
                </a:solidFill>
                <a:latin typeface="Trebuchet MS"/>
                <a:ea typeface="DejaVu Sans"/>
              </a:rPr>
              <a:t>Experiential Learning </a:t>
            </a:r>
            <a:r>
              <a:rPr lang="en-US" sz="2400" dirty="0" smtClean="0">
                <a:solidFill>
                  <a:srgbClr val="FF0000"/>
                </a:solidFill>
                <a:latin typeface="Trebuchet MS"/>
                <a:ea typeface="DejaVu Sans"/>
              </a:rPr>
              <a:t>courses</a:t>
            </a:r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endParaRPr dirty="0"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FF0000"/>
                </a:solidFill>
                <a:latin typeface="Trebuchet MS"/>
                <a:ea typeface="DejaVu Sans"/>
              </a:rPr>
              <a:t>Special features</a:t>
            </a:r>
            <a:endParaRPr dirty="0">
              <a:solidFill>
                <a:srgbClr val="FF0000"/>
              </a:solidFill>
            </a:endParaRPr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Self Study</a:t>
            </a:r>
            <a:endParaRPr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Research Dissertation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609480" y="273600"/>
            <a:ext cx="109717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DejaVu Sans"/>
              </a:rPr>
              <a:t>Experiential learning: The Objectives</a:t>
            </a:r>
            <a:endParaRPr/>
          </a:p>
        </p:txBody>
      </p:sp>
      <p:sp>
        <p:nvSpPr>
          <p:cNvPr id="156" name="TextShape 2"/>
          <p:cNvSpPr txBox="1"/>
          <p:nvPr/>
        </p:nvSpPr>
        <p:spPr>
          <a:xfrm>
            <a:off x="609480" y="2143432"/>
            <a:ext cx="8239552" cy="3811328"/>
          </a:xfrm>
          <a:prstGeom prst="rect">
            <a:avLst/>
          </a:prstGeom>
        </p:spPr>
        <p:txBody>
          <a:bodyPr lIns="0" tIns="0" rIns="0" bIns="0"/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000000"/>
                </a:solidFill>
                <a:latin typeface="Arial"/>
                <a:ea typeface="DejaVu Sans"/>
              </a:rPr>
              <a:t>This course offer an opportunity to learn from outside the classroom. The objectives are:</a:t>
            </a:r>
            <a:endParaRPr dirty="0"/>
          </a:p>
          <a:p>
            <a:pPr algn="just">
              <a:lnSpc>
                <a:spcPct val="100000"/>
              </a:lnSpc>
            </a:pPr>
            <a:endParaRPr dirty="0"/>
          </a:p>
          <a:p>
            <a:pPr lvl="1" algn="just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FF0000"/>
                </a:solidFill>
                <a:latin typeface="Arial"/>
                <a:ea typeface="DejaVu Sans"/>
              </a:rPr>
              <a:t>To provide an opportunity to students to venture into various social settings to gain first hand experience</a:t>
            </a:r>
            <a:endParaRPr dirty="0">
              <a:solidFill>
                <a:srgbClr val="FF0000"/>
              </a:solidFill>
            </a:endParaRPr>
          </a:p>
          <a:p>
            <a:endParaRPr dirty="0"/>
          </a:p>
          <a:p>
            <a:pPr lvl="1" algn="just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/>
                <a:ea typeface="DejaVu Sans"/>
              </a:rPr>
              <a:t>To enable the students to learn through </a:t>
            </a:r>
            <a:r>
              <a:rPr lang="en-US" sz="2400" dirty="0">
                <a:solidFill>
                  <a:srgbClr val="FF0000"/>
                </a:solidFill>
                <a:latin typeface="Arial"/>
                <a:ea typeface="DejaVu Sans"/>
              </a:rPr>
              <a:t>reflecting upon their experiences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677160" y="609480"/>
            <a:ext cx="8595360" cy="1319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>
                <a:solidFill>
                  <a:srgbClr val="90C226"/>
                </a:solidFill>
                <a:latin typeface="Trebuchet MS"/>
                <a:ea typeface="DejaVu Sans"/>
              </a:rPr>
              <a:t>Structure of the Curriculum. . . </a:t>
            </a:r>
            <a:r>
              <a:rPr lang="en-US" sz="2600">
                <a:solidFill>
                  <a:srgbClr val="90C226"/>
                </a:solidFill>
                <a:latin typeface="Trebuchet MS"/>
                <a:ea typeface="DejaVu Sans"/>
              </a:rPr>
              <a:t>(contd.)</a:t>
            </a:r>
            <a:endParaRPr/>
          </a:p>
        </p:txBody>
      </p:sp>
      <p:sp>
        <p:nvSpPr>
          <p:cNvPr id="158" name="CustomShape 2"/>
          <p:cNvSpPr/>
          <p:nvPr/>
        </p:nvSpPr>
        <p:spPr>
          <a:xfrm>
            <a:off x="677160" y="1450080"/>
            <a:ext cx="8595360" cy="54075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Year-I</a:t>
            </a:r>
            <a:endParaRPr sz="24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Perspective Building Courses- 5 courses (20 credits)</a:t>
            </a:r>
            <a:endParaRPr sz="24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Skill Development Courses- 6 courses (12 credits)</a:t>
            </a:r>
            <a:endParaRPr sz="24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Experiential Learning Course- 1 course (2 credits)</a:t>
            </a:r>
            <a:endParaRPr sz="2400" dirty="0"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Year-II</a:t>
            </a:r>
            <a:endParaRPr sz="24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Perspective Building Courses- 6 courses (24 credits)</a:t>
            </a:r>
            <a:endParaRPr sz="24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Skill Development Courses- 5 courses (10 credits)</a:t>
            </a:r>
            <a:endParaRPr sz="24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Experiential Learning Course- 1 course (non-credited)</a:t>
            </a:r>
            <a:endParaRPr sz="2400" dirty="0"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Year-III</a:t>
            </a:r>
            <a:endParaRPr sz="24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Perspective Building Courses- 1 course (4 credits)</a:t>
            </a:r>
            <a:endParaRPr sz="24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Self-Study courses- 1 course (2 credits)</a:t>
            </a:r>
            <a:endParaRPr sz="24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rgbClr val="404040"/>
                </a:solidFill>
                <a:latin typeface="Trebuchet MS"/>
                <a:ea typeface="DejaVu Sans"/>
              </a:rPr>
              <a:t>Research Dissertation- 1 course (6 credits)</a:t>
            </a: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677160" y="609480"/>
            <a:ext cx="8595360" cy="1319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>
                <a:solidFill>
                  <a:srgbClr val="90C226"/>
                </a:solidFill>
                <a:latin typeface="Trebuchet MS"/>
                <a:ea typeface="DejaVu Sans"/>
              </a:rPr>
              <a:t>Strength/Uniqueness of the Programme</a:t>
            </a:r>
            <a:endParaRPr/>
          </a:p>
        </p:txBody>
      </p:sp>
      <p:sp>
        <p:nvSpPr>
          <p:cNvPr id="160" name="CustomShape 2"/>
          <p:cNvSpPr/>
          <p:nvPr/>
        </p:nvSpPr>
        <p:spPr>
          <a:xfrm>
            <a:off x="677160" y="1929240"/>
            <a:ext cx="9353520" cy="469692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Multidisciplinary, inter-disciplinary and transdisciplinary approach to study social </a:t>
            </a:r>
            <a:r>
              <a:rPr lang="en-US" sz="2000" dirty="0" smtClean="0">
                <a:solidFill>
                  <a:srgbClr val="FF0000"/>
                </a:solidFill>
                <a:latin typeface="Trebuchet MS"/>
                <a:ea typeface="DejaVu Sans"/>
              </a:rPr>
              <a:t>sciences</a:t>
            </a:r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endParaRPr sz="2000" dirty="0">
              <a:solidFill>
                <a:srgbClr val="FF0000"/>
              </a:solidFill>
            </a:endParaRPr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Integration of mathematics and natural-sciences into the social-sciences </a:t>
            </a:r>
            <a:r>
              <a:rPr lang="en-US" sz="2000" dirty="0" smtClean="0">
                <a:solidFill>
                  <a:srgbClr val="404040"/>
                </a:solidFill>
                <a:latin typeface="Trebuchet MS"/>
                <a:ea typeface="DejaVu Sans"/>
              </a:rPr>
              <a:t>curriculum</a:t>
            </a:r>
            <a:endParaRPr lang="en-IN" sz="2000" dirty="0" smtClean="0"/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endParaRPr lang="en-IN" sz="2000" dirty="0">
              <a:solidFill>
                <a:srgbClr val="404040"/>
              </a:solidFill>
              <a:latin typeface="Trebuchet MS"/>
              <a:ea typeface="DejaVu Sans"/>
            </a:endParaRPr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 smtClean="0">
                <a:solidFill>
                  <a:srgbClr val="FF0000"/>
                </a:solidFill>
                <a:latin typeface="Trebuchet MS"/>
                <a:ea typeface="DejaVu Sans"/>
              </a:rPr>
              <a:t>Experiential </a:t>
            </a: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Learning as part of the curriculum</a:t>
            </a:r>
            <a:endParaRPr sz="2000" dirty="0">
              <a:solidFill>
                <a:srgbClr val="FF0000"/>
              </a:solidFill>
            </a:endParaRPr>
          </a:p>
          <a:p>
            <a:pPr lvl="1"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Academic experience of historical sites</a:t>
            </a:r>
            <a:endParaRPr sz="2000" dirty="0"/>
          </a:p>
          <a:p>
            <a:pPr lvl="1"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Civil Society Organizations working on rural issues</a:t>
            </a:r>
            <a:endParaRPr sz="2000" dirty="0"/>
          </a:p>
          <a:p>
            <a:pPr lvl="1"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Village life</a:t>
            </a:r>
            <a:endParaRPr sz="2000" dirty="0"/>
          </a:p>
          <a:p>
            <a:pPr lvl="1"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Learning through internship</a:t>
            </a:r>
            <a:endParaRPr sz="2000" dirty="0"/>
          </a:p>
          <a:p>
            <a:pPr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Emphasis on reflective thinking through research</a:t>
            </a:r>
            <a:endParaRPr sz="2000" dirty="0">
              <a:solidFill>
                <a:srgbClr val="FF0000"/>
              </a:solidFill>
            </a:endParaRPr>
          </a:p>
          <a:p>
            <a:pPr lvl="1"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Seminar papers</a:t>
            </a:r>
            <a:endParaRPr sz="2000" dirty="0"/>
          </a:p>
          <a:p>
            <a:pPr lvl="1"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Self-study papers</a:t>
            </a:r>
            <a:endParaRPr sz="2000" dirty="0"/>
          </a:p>
          <a:p>
            <a:pPr lvl="1" algn="just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Research dissertation</a:t>
            </a:r>
            <a:endParaRPr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677160" y="466920"/>
            <a:ext cx="8595360" cy="90432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>
                <a:solidFill>
                  <a:srgbClr val="90C226"/>
                </a:solidFill>
                <a:latin typeface="Trebuchet MS"/>
                <a:ea typeface="DejaVu Sans"/>
              </a:rPr>
              <a:t>Learning Process</a:t>
            </a:r>
            <a:endParaRPr/>
          </a:p>
        </p:txBody>
      </p:sp>
      <p:sp>
        <p:nvSpPr>
          <p:cNvPr id="162" name="CustomShape 2"/>
          <p:cNvSpPr/>
          <p:nvPr/>
        </p:nvSpPr>
        <p:spPr>
          <a:xfrm>
            <a:off x="677160" y="991518"/>
            <a:ext cx="8595360" cy="5755242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Pedagogy:</a:t>
            </a:r>
            <a:endParaRPr sz="2000" dirty="0">
              <a:solidFill>
                <a:srgbClr val="FF0000"/>
              </a:solidFill>
            </a:endParaRPr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Classroom lectures</a:t>
            </a:r>
            <a:endParaRPr sz="20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Seminar/Discussion mode</a:t>
            </a:r>
            <a:endParaRPr sz="20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Audio-visual </a:t>
            </a:r>
            <a:r>
              <a:rPr lang="en-US" sz="2000" dirty="0" smtClean="0">
                <a:solidFill>
                  <a:srgbClr val="404040"/>
                </a:solidFill>
                <a:latin typeface="Trebuchet MS"/>
                <a:ea typeface="DejaVu Sans"/>
              </a:rPr>
              <a:t>files</a:t>
            </a:r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endParaRPr sz="2000" dirty="0"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Modes of Assessment</a:t>
            </a:r>
            <a:endParaRPr sz="2000" dirty="0">
              <a:solidFill>
                <a:srgbClr val="FF0000"/>
              </a:solidFill>
            </a:endParaRPr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Written examinations</a:t>
            </a:r>
            <a:endParaRPr sz="20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Individual and Group presentations</a:t>
            </a:r>
            <a:endParaRPr sz="20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Research papers</a:t>
            </a:r>
            <a:endParaRPr sz="2000" dirty="0"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Documentary making and other creative modes of presentations e.g. </a:t>
            </a:r>
            <a:r>
              <a:rPr lang="en-US" sz="2000" dirty="0" smtClean="0">
                <a:solidFill>
                  <a:srgbClr val="404040"/>
                </a:solidFill>
                <a:latin typeface="Trebuchet MS"/>
                <a:ea typeface="DejaVu Sans"/>
              </a:rPr>
              <a:t>street-play</a:t>
            </a:r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endParaRPr sz="2000" dirty="0"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FF0000"/>
                </a:solidFill>
                <a:latin typeface="Trebuchet MS"/>
                <a:ea typeface="DejaVu Sans"/>
              </a:rPr>
              <a:t>Conferences and Seminars</a:t>
            </a:r>
            <a:endParaRPr sz="2000" dirty="0">
              <a:solidFill>
                <a:srgbClr val="FF0000"/>
              </a:solidFill>
            </a:endParaRPr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Students presented papers in National and International level seminars</a:t>
            </a:r>
            <a:endParaRPr sz="2000" dirty="0"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dirty="0">
                <a:solidFill>
                  <a:srgbClr val="404040"/>
                </a:solidFill>
                <a:latin typeface="Trebuchet MS"/>
                <a:ea typeface="DejaVu Sans"/>
              </a:rPr>
              <a:t>Feedback system to modify and revise the course content and curriculum</a:t>
            </a:r>
            <a:endParaRPr sz="2000" dirty="0"/>
          </a:p>
          <a:p>
            <a:pPr>
              <a:lnSpc>
                <a:spcPct val="100000"/>
              </a:lnSpc>
            </a:pPr>
            <a:endParaRPr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572</Words>
  <Application>Microsoft Office PowerPoint</Application>
  <PresentationFormat>Widescreen</PresentationFormat>
  <Paragraphs>103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Arial Black</vt:lpstr>
      <vt:lpstr>DejaVu Sans</vt:lpstr>
      <vt:lpstr>StarSymbol</vt:lpstr>
      <vt:lpstr>Trebuchet MS</vt:lpstr>
      <vt:lpstr>Wingdings 3</vt:lpstr>
      <vt:lpstr>Office Theme</vt:lpstr>
      <vt:lpstr>Office Theme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Shaban</dc:creator>
  <cp:lastModifiedBy>Shaban</cp:lastModifiedBy>
  <cp:revision>10</cp:revision>
  <dcterms:modified xsi:type="dcterms:W3CDTF">2018-06-26T19:16:22Z</dcterms:modified>
</cp:coreProperties>
</file>